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2" autoAdjust="0"/>
    <p:restoredTop sz="97446" autoAdjust="0"/>
  </p:normalViewPr>
  <p:slideViewPr>
    <p:cSldViewPr snapToGrid="0">
      <p:cViewPr varScale="1">
        <p:scale>
          <a:sx n="120" d="100"/>
          <a:sy n="120" d="100"/>
        </p:scale>
        <p:origin x="114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rotWithShape="1">
          <a:gsLst>
            <a:gs pos="0">
              <a:schemeClr val="accent2">
                <a:lumMod val="50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3122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4720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1059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6759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0198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105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9239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66131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0115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  <a:lvl2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2pPr>
            <a:lvl3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3pPr>
            <a:lvl4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4pPr>
            <a:lvl5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74551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616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16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9830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4167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482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464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285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000">
              <a:schemeClr val="accent1">
                <a:lumMod val="50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7BEFAF6-0AC9-46FB-998E-D2B0C31F727A}" type="datetimeFigureOut">
              <a:rPr lang="de-DE" smtClean="0"/>
              <a:t>28.04.2022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74D956A-92FC-4E88-B9B4-D9B6FE4DCB7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5853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r>
              <a:rPr lang="en-DE" dirty="0" smtClean="0"/>
              <a:t>o lie, to lay, to lie</a:t>
            </a:r>
            <a:endParaRPr lang="de-D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 smtClean="0"/>
              <a:t>Philipp Gutsche 05.04.2022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096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 smtClean="0"/>
              <a:t>Grammar [1] – Forms and similarities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262639"/>
            <a:ext cx="8534400" cy="2038428"/>
          </a:xfrm>
        </p:spPr>
        <p:txBody>
          <a:bodyPr/>
          <a:lstStyle/>
          <a:p>
            <a:r>
              <a:rPr lang="en-DE" dirty="0" smtClean="0"/>
              <a:t>Notice the two occurences of </a:t>
            </a:r>
            <a:r>
              <a:rPr lang="en-DE" dirty="0" smtClean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 </a:t>
            </a:r>
            <a:r>
              <a:rPr lang="en-DE" b="1" dirty="0" smtClean="0">
                <a:solidFill>
                  <a:srgbClr val="FF000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lie</a:t>
            </a:r>
            <a:r>
              <a:rPr lang="en-DE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DE" dirty="0" smtClean="0"/>
              <a:t>and </a:t>
            </a:r>
            <a:r>
              <a:rPr lang="en-DE" dirty="0" smtClean="0">
                <a:solidFill>
                  <a:schemeClr val="bg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 </a:t>
            </a:r>
            <a:r>
              <a:rPr lang="en-DE" b="1" dirty="0" smtClean="0">
                <a:solidFill>
                  <a:srgbClr val="0070C0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lay</a:t>
            </a:r>
            <a:r>
              <a:rPr lang="en-DE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.</a:t>
            </a:r>
            <a:endParaRPr lang="en-DE" dirty="0" smtClean="0"/>
          </a:p>
          <a:p>
            <a:pPr lvl="1"/>
            <a:r>
              <a:rPr lang="en-DE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When you see either of the two forms, you need to decide based on the context.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831393"/>
              </p:ext>
            </p:extLst>
          </p:nvPr>
        </p:nvGraphicFramePr>
        <p:xfrm>
          <a:off x="684212" y="593014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4490373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2305451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8555517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958635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Infinitiv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Past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Participle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Deutsch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1129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to </a:t>
                      </a:r>
                      <a:r>
                        <a:rPr lang="en-DE" b="1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lie</a:t>
                      </a:r>
                      <a:endParaRPr lang="de-DE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b="1" dirty="0" smtClean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lay</a:t>
                      </a:r>
                      <a:endParaRPr lang="de-DE" b="1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lain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liegen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1422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b="0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to</a:t>
                      </a:r>
                      <a:r>
                        <a:rPr lang="en-DE" b="1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 </a:t>
                      </a:r>
                      <a:r>
                        <a:rPr lang="en-DE" b="1" dirty="0" smtClean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lay</a:t>
                      </a:r>
                      <a:endParaRPr lang="de-DE" dirty="0">
                        <a:solidFill>
                          <a:srgbClr val="0070C0"/>
                        </a:solidFill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laid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laid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legen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439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to </a:t>
                      </a:r>
                      <a:r>
                        <a:rPr lang="en-DE" b="1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lie</a:t>
                      </a:r>
                      <a:endParaRPr lang="de-DE" b="1" dirty="0" smtClean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lied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lied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dirty="0" smtClean="0">
                          <a:latin typeface="Consolas" panose="020B0609020204030204" pitchFamily="49" charset="0"/>
                          <a:ea typeface="JetBrains Mono" panose="02000009000000000000" pitchFamily="49" charset="0"/>
                          <a:cs typeface="JetBrains Mono" panose="02000009000000000000" pitchFamily="49" charset="0"/>
                        </a:rPr>
                        <a:t>lügen</a:t>
                      </a:r>
                      <a:endParaRPr lang="de-DE" dirty="0">
                        <a:latin typeface="Consolas" panose="020B0609020204030204" pitchFamily="49" charset="0"/>
                        <a:ea typeface="JetBrains Mono" panose="02000009000000000000" pitchFamily="49" charset="0"/>
                        <a:cs typeface="JetBrains Mono" panose="02000009000000000000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4665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983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 smtClean="0"/>
              <a:t>Grammar [2] - examples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0"/>
            <a:ext cx="8534400" cy="5559819"/>
          </a:xfrm>
        </p:spPr>
        <p:txBody>
          <a:bodyPr>
            <a:normAutofit/>
          </a:bodyPr>
          <a:lstStyle/>
          <a:p>
            <a:r>
              <a:rPr lang="en-DE" dirty="0" smtClean="0"/>
              <a:t>These examples help you understand the differences of the verbs.</a:t>
            </a:r>
          </a:p>
          <a:p>
            <a:endParaRPr lang="en-DE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 lie: Uncle Den was lying in the sun.</a:t>
            </a:r>
          </a:p>
          <a:p>
            <a:pPr lvl="1"/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Onkel Den lag in der Sonne</a:t>
            </a:r>
          </a:p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 lay: Peter knew Hugh was lying.</a:t>
            </a:r>
          </a:p>
          <a:p>
            <a:pPr lvl="1"/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Peter wusste, dass Hugh gelogen hat.</a:t>
            </a:r>
          </a:p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 lay: Travis laid his phone on the table.</a:t>
            </a:r>
          </a:p>
          <a:p>
            <a:pPr lvl="1"/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Travis legte sein Handy auf den Tisch</a:t>
            </a:r>
          </a:p>
        </p:txBody>
      </p:sp>
    </p:spTree>
    <p:extLst>
      <p:ext uri="{BB962C8B-B14F-4D97-AF65-F5344CB8AC3E}">
        <p14:creationId xmlns:p14="http://schemas.microsoft.com/office/powerpoint/2010/main" val="122936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 smtClean="0"/>
              <a:t>Exercise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Alex laid in his bed for an hour!</a:t>
            </a:r>
          </a:p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Jeff-Erik </a:t>
            </a:r>
            <a:r>
              <a:rPr lang="en-DE" dirty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told everyone he </a:t>
            </a:r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was going to lie to his parents.</a:t>
            </a:r>
          </a:p>
          <a:p>
            <a:r>
              <a:rPr lang="en-DE" dirty="0" smtClean="0">
                <a:latin typeface="Consolas" panose="020B0609020204030204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Dylan carefully laid the newspaper on the couch table.</a:t>
            </a:r>
            <a:endParaRPr lang="en-DE" dirty="0">
              <a:latin typeface="Consolas" panose="020B0609020204030204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indent="0">
              <a:buNone/>
            </a:pPr>
            <a:endParaRPr lang="de-DE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8569" y1="20279" x2="34215" y2="47368"/>
                        <a14:foregroundMark x1="27216" y1="23529" x2="22551" y2="37926"/>
                        <a14:foregroundMark x1="25039" y1="38390" x2="35925" y2="40557"/>
                        <a14:foregroundMark x1="36858" y1="36223" x2="40435" y2="36068"/>
                        <a14:foregroundMark x1="56610" y1="38390" x2="60498" y2="47833"/>
                        <a14:foregroundMark x1="59565" y1="49226" x2="62675" y2="53715"/>
                        <a14:foregroundMark x1="55832" y1="42260" x2="50233" y2="37152"/>
                        <a14:foregroundMark x1="67496" y1="47988" x2="73717" y2="43189"/>
                        <a14:foregroundMark x1="74184" y1="37771" x2="72473" y2="31424"/>
                        <a14:foregroundMark x1="67963" y1="27090" x2="62519" y2="260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40962" y="1970976"/>
            <a:ext cx="562691" cy="3356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8569" y1="20279" x2="34215" y2="47368"/>
                        <a14:foregroundMark x1="27216" y1="23529" x2="22551" y2="37926"/>
                        <a14:foregroundMark x1="25039" y1="38390" x2="35925" y2="40557"/>
                        <a14:foregroundMark x1="36858" y1="36223" x2="40435" y2="36068"/>
                        <a14:foregroundMark x1="56610" y1="38390" x2="60498" y2="47833"/>
                        <a14:foregroundMark x1="59565" y1="49226" x2="62675" y2="53715"/>
                        <a14:foregroundMark x1="55832" y1="42260" x2="50233" y2="37152"/>
                        <a14:foregroundMark x1="67496" y1="47988" x2="73717" y2="43189"/>
                        <a14:foregroundMark x1="74184" y1="37771" x2="72473" y2="31424"/>
                        <a14:foregroundMark x1="67963" y1="27090" x2="62519" y2="260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0871" y="1508426"/>
            <a:ext cx="721955" cy="3691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38569" y1="20279" x2="34215" y2="47368"/>
                        <a14:foregroundMark x1="27216" y1="23529" x2="22551" y2="37926"/>
                        <a14:foregroundMark x1="25039" y1="38390" x2="35925" y2="40557"/>
                        <a14:foregroundMark x1="36858" y1="36223" x2="40435" y2="36068"/>
                        <a14:foregroundMark x1="56610" y1="38390" x2="60498" y2="47833"/>
                        <a14:foregroundMark x1="59565" y1="49226" x2="62675" y2="53715"/>
                        <a14:foregroundMark x1="55832" y1="42260" x2="50233" y2="37152"/>
                        <a14:foregroundMark x1="67496" y1="47988" x2="73717" y2="43189"/>
                        <a14:foregroundMark x1="74184" y1="37771" x2="72473" y2="31424"/>
                        <a14:foregroundMark x1="67963" y1="27090" x2="62519" y2="260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94836" y="2709827"/>
            <a:ext cx="721955" cy="3670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612" y="574003"/>
            <a:ext cx="2296013" cy="542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0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450" accel="50000">
                                          <p:stCondLst>
                                            <p:cond delay="45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4555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45">
                                          <p:stCondLst>
                                            <p:cond delay="455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660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660" tmFilter="0, 0; 0.125,0.2665; 0.25,0.4; 0.375,0.465; 0.5,0.5;  0.625,0.535; 0.75,0.6; 0.875,0.7335; 1,1">
                                          <p:stCondLst>
                                            <p:cond delay="166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30" tmFilter="0, 0; 0.125,0.2665; 0.25,0.4; 0.375,0.465; 0.5,0.5;  0.625,0.535; 0.75,0.6; 0.875,0.7335; 1,1">
                                          <p:stCondLst>
                                            <p:cond delay="331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10" tmFilter="0, 0; 0.125,0.2665; 0.25,0.4; 0.375,0.465; 0.5,0.5;  0.625,0.535; 0.75,0.6; 0.875,0.7335; 1,1">
                                          <p:stCondLst>
                                            <p:cond delay="414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50" accel="50000">
                                          <p:stCondLst>
                                            <p:cond delay="45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65">
                                          <p:stCondLst>
                                            <p:cond delay="15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415" decel="50000">
                                          <p:stCondLst>
                                            <p:cond delay="161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65">
                                          <p:stCondLst>
                                            <p:cond delay="328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415" decel="50000">
                                          <p:stCondLst>
                                            <p:cond delay="334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65">
                                          <p:stCondLst>
                                            <p:cond delay="410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415" decel="50000">
                                          <p:stCondLst>
                                            <p:cond delay="417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65">
                                          <p:stCondLst>
                                            <p:cond delay="45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415" decel="50000">
                                          <p:stCondLst>
                                            <p:cond delay="458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3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3" dur="2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1543" y="553670"/>
            <a:ext cx="10482611" cy="1507067"/>
          </a:xfrm>
        </p:spPr>
        <p:txBody>
          <a:bodyPr/>
          <a:lstStyle/>
          <a:p>
            <a:r>
              <a:rPr lang="en-DE" dirty="0" smtClean="0">
                <a:latin typeface="Consolas" panose="020B0609020204030204" pitchFamily="49" charset="0"/>
              </a:rPr>
              <a:t>THANKs FOR WATCHING</a:t>
            </a:r>
            <a:endParaRPr lang="de-DE" dirty="0">
              <a:latin typeface="Consolas" panose="020B0609020204030204" pitchFamily="49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3126" y="2805998"/>
            <a:ext cx="1752845" cy="1505160"/>
          </a:xfrm>
          <a:prstGeom prst="rect">
            <a:avLst/>
          </a:prstGeom>
        </p:spPr>
      </p:pic>
      <p:pic>
        <p:nvPicPr>
          <p:cNvPr id="9" name="AC8MfG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51543" y="2636408"/>
            <a:ext cx="6426200" cy="1844340"/>
          </a:xfrm>
        </p:spPr>
      </p:pic>
    </p:spTree>
    <p:extLst>
      <p:ext uri="{BB962C8B-B14F-4D97-AF65-F5344CB8AC3E}">
        <p14:creationId xmlns:p14="http://schemas.microsoft.com/office/powerpoint/2010/main" val="106175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 smtClean="0"/>
              <a:t>Sources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 smtClean="0"/>
              <a:t>English book</a:t>
            </a:r>
          </a:p>
          <a:p>
            <a:r>
              <a:rPr lang="en-DE" dirty="0" smtClean="0"/>
              <a:t>IStock</a:t>
            </a:r>
          </a:p>
          <a:p>
            <a:endParaRPr lang="en-DE" dirty="0" smtClean="0"/>
          </a:p>
          <a:p>
            <a:r>
              <a:rPr lang="en-DE" dirty="0" smtClean="0"/>
              <a:t>Doug walker</a:t>
            </a:r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616" y="2169935"/>
            <a:ext cx="1848822" cy="2174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977" y="2603037"/>
            <a:ext cx="1883070" cy="148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8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178</Words>
  <Application>Microsoft Office PowerPoint</Application>
  <PresentationFormat>Widescreen</PresentationFormat>
  <Paragraphs>40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Century Gothic</vt:lpstr>
      <vt:lpstr>Consolas</vt:lpstr>
      <vt:lpstr>JetBrains Mono</vt:lpstr>
      <vt:lpstr>Wingdings 3</vt:lpstr>
      <vt:lpstr>Slice</vt:lpstr>
      <vt:lpstr>To lie, to lay, to lie</vt:lpstr>
      <vt:lpstr>Grammar [1] – Forms and similarities</vt:lpstr>
      <vt:lpstr>Grammar [2] - examples</vt:lpstr>
      <vt:lpstr>Exercise</vt:lpstr>
      <vt:lpstr>THANKs FOR WATCHING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</dc:creator>
  <cp:lastModifiedBy>Philipp</cp:lastModifiedBy>
  <cp:revision>64</cp:revision>
  <dcterms:created xsi:type="dcterms:W3CDTF">2022-04-28T13:47:02Z</dcterms:created>
  <dcterms:modified xsi:type="dcterms:W3CDTF">2022-04-28T15:23:43Z</dcterms:modified>
</cp:coreProperties>
</file>

<file path=docProps/thumbnail.jpeg>
</file>